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088" userDrawn="1">
          <p15:clr>
            <a:srgbClr val="A4A3A4"/>
          </p15:clr>
        </p15:guide>
        <p15:guide id="3" pos="4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E82"/>
    <a:srgbClr val="FAEBDB"/>
    <a:srgbClr val="E24E4E"/>
    <a:srgbClr val="F1606D"/>
    <a:srgbClr val="17916D"/>
    <a:srgbClr val="58D1B1"/>
    <a:srgbClr val="F67F54"/>
    <a:srgbClr val="9879F1"/>
    <a:srgbClr val="FAEB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104" d="100"/>
          <a:sy n="104" d="100"/>
        </p:scale>
        <p:origin x="1614" y="102"/>
      </p:cViewPr>
      <p:guideLst>
        <p:guide orient="horz" pos="2160"/>
        <p:guide pos="2088"/>
        <p:guide pos="41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42D25-2819-47C0-B016-C52766B30ADC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EB31B-D803-43DF-B6E8-A1633EE85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41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EB31B-D803-43DF-B6E8-A1633EE85C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02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F398-EB33-423A-811F-A475107E8BBD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60EE-ED06-45D2-8A9B-A5F870BFA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3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F398-EB33-423A-811F-A475107E8BBD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60EE-ED06-45D2-8A9B-A5F870BFA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5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F398-EB33-423A-811F-A475107E8BBD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60EE-ED06-45D2-8A9B-A5F870BFA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58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F398-EB33-423A-811F-A475107E8BBD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60EE-ED06-45D2-8A9B-A5F870BFA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7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F398-EB33-423A-811F-A475107E8BBD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60EE-ED06-45D2-8A9B-A5F870BFA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76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F398-EB33-423A-811F-A475107E8BBD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60EE-ED06-45D2-8A9B-A5F870BFA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63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F398-EB33-423A-811F-A475107E8BBD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60EE-ED06-45D2-8A9B-A5F870BFA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9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F398-EB33-423A-811F-A475107E8BBD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60EE-ED06-45D2-8A9B-A5F870BFA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87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F398-EB33-423A-811F-A475107E8BBD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60EE-ED06-45D2-8A9B-A5F870BFA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2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F398-EB33-423A-811F-A475107E8BBD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60EE-ED06-45D2-8A9B-A5F870BFA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02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F398-EB33-423A-811F-A475107E8BBD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60EE-ED06-45D2-8A9B-A5F870BFA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9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2F398-EB33-423A-811F-A475107E8BBD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A60EE-ED06-45D2-8A9B-A5F870BFA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4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704316"/>
              </p:ext>
            </p:extLst>
          </p:nvPr>
        </p:nvGraphicFramePr>
        <p:xfrm>
          <a:off x="3526377" y="4663766"/>
          <a:ext cx="2780589" cy="2151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27784440" imgH="19459440" progId="Paint.Picture">
                  <p:embed/>
                </p:oleObj>
              </mc:Choice>
              <mc:Fallback>
                <p:oleObj name="Bitmap Image" r:id="rId3" imgW="27784440" imgH="19459440" progId="Paint.Picture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26377" y="4663766"/>
                        <a:ext cx="2780589" cy="2151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630390"/>
              </p:ext>
            </p:extLst>
          </p:nvPr>
        </p:nvGraphicFramePr>
        <p:xfrm>
          <a:off x="6901442" y="4490972"/>
          <a:ext cx="2424535" cy="2324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19050120" imgH="19050120" progId="Paint.Picture">
                  <p:embed/>
                </p:oleObj>
              </mc:Choice>
              <mc:Fallback>
                <p:oleObj name="Bitmap Image" r:id="rId5" imgW="19050120" imgH="19050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01442" y="4490972"/>
                        <a:ext cx="2424535" cy="23242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30306" y="5768788"/>
            <a:ext cx="2353235" cy="13447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65630" y="5782235"/>
            <a:ext cx="106231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1527" y="5999250"/>
            <a:ext cx="2647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>
                <a:cs typeface="B Kamran" panose="00000400000000000000" pitchFamily="2" charset="-78"/>
              </a:rPr>
              <a:t>واحد بهبود تغذیه معاونت بهداشتی دانشگاه علوم پزشکی هرمزگان</a:t>
            </a:r>
            <a:endParaRPr lang="en-US" sz="2000" b="1" dirty="0">
              <a:cs typeface="B Kamra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22971" y="117382"/>
            <a:ext cx="2187399" cy="591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b="1" u="sng" dirty="0">
                <a:solidFill>
                  <a:srgbClr val="FF0000"/>
                </a:solidFill>
                <a:cs typeface="B Koodak" panose="00000700000000000000" pitchFamily="2" charset="-78"/>
              </a:rPr>
              <a:t>توصیه های کلیدی مربوط به کاهش وزن</a:t>
            </a:r>
            <a:endParaRPr lang="en-US" sz="1600" b="1" u="sng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01442" y="0"/>
            <a:ext cx="2424535" cy="71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1400" u="sng" dirty="0">
                <a:solidFill>
                  <a:srgbClr val="FF0000"/>
                </a:solidFill>
                <a:cs typeface="B Koodak" panose="00000700000000000000" pitchFamily="2" charset="-78"/>
              </a:rPr>
              <a:t>عوارض شایع اضافه وزن و چاقی برای سلامتی چیست؟</a:t>
            </a:r>
            <a:endParaRPr lang="en-US" sz="1400" u="sng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49394" y="708852"/>
            <a:ext cx="283370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200" dirty="0">
                <a:cs typeface="B Koodak" panose="00000700000000000000" pitchFamily="2" charset="-78"/>
              </a:rPr>
              <a:t>محدود شدن مصرف غذاهای غیرخانگی</a:t>
            </a:r>
          </a:p>
          <a:p>
            <a:pPr marL="171450" indent="-1714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200" dirty="0">
                <a:cs typeface="B Koodak" panose="00000700000000000000" pitchFamily="2" charset="-78"/>
              </a:rPr>
              <a:t>عادت غذا خوردن خود را تغییر دهید(افزایش تعداد وعده ها و کاهش حجم هر وعده)</a:t>
            </a:r>
          </a:p>
          <a:p>
            <a:pPr marL="171450" indent="-1714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200" dirty="0">
                <a:cs typeface="B Koodak" panose="00000700000000000000" pitchFamily="2" charset="-78"/>
              </a:rPr>
              <a:t>مصرف یک لیوان آب ولرم قبل از صرف غذا</a:t>
            </a:r>
          </a:p>
          <a:p>
            <a:pPr marL="171450" indent="-1714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200" dirty="0">
                <a:cs typeface="B Koodak" panose="00000700000000000000" pitchFamily="2" charset="-78"/>
              </a:rPr>
              <a:t>آهسته و آرام غذا خوردن</a:t>
            </a:r>
          </a:p>
          <a:p>
            <a:pPr marL="171450" indent="-1714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200" dirty="0">
                <a:cs typeface="B Koodak" panose="00000700000000000000" pitchFamily="2" charset="-78"/>
              </a:rPr>
              <a:t>استفاده از ظرف های کوچکتر جهت  غذا خوردن</a:t>
            </a:r>
          </a:p>
          <a:p>
            <a:pPr marL="171450" indent="-1714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200" dirty="0">
                <a:cs typeface="B Koodak" panose="00000700000000000000" pitchFamily="2" charset="-78"/>
              </a:rPr>
              <a:t>استفاده از لبنیات کم چرب و سبزیجات یا سالاد همراه غذا</a:t>
            </a:r>
          </a:p>
          <a:p>
            <a:pPr marL="171450" indent="-1714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200" dirty="0">
                <a:cs typeface="B Koodak" panose="00000700000000000000" pitchFamily="2" charset="-78"/>
              </a:rPr>
              <a:t>استفاده از نان های سبوس دار</a:t>
            </a:r>
          </a:p>
          <a:p>
            <a:pPr marL="171450" indent="-1714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200" dirty="0">
                <a:cs typeface="B Koodak" panose="00000700000000000000" pitchFamily="2" charset="-78"/>
              </a:rPr>
              <a:t>مصرف متعادلی از مغز ها و آجیل های خام</a:t>
            </a:r>
          </a:p>
          <a:p>
            <a:pPr marL="171450" indent="-1714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200" dirty="0">
                <a:cs typeface="B Koodak" panose="00000700000000000000" pitchFamily="2" charset="-78"/>
              </a:rPr>
              <a:t>استفاده از میوه ها در میان وعده</a:t>
            </a:r>
          </a:p>
          <a:p>
            <a:pPr marL="171450" indent="-1714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200" dirty="0">
                <a:cs typeface="B Koodak" panose="00000700000000000000" pitchFamily="2" charset="-78"/>
              </a:rPr>
              <a:t>عدم مصرف نوشیدنی های مصنوعی</a:t>
            </a:r>
          </a:p>
          <a:p>
            <a:pPr marL="171450" indent="-1714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200" dirty="0">
                <a:cs typeface="B Koodak" panose="00000700000000000000" pitchFamily="2" charset="-78"/>
              </a:rPr>
              <a:t>داشتن فعالیت فیزیکی و ورزش مداوم</a:t>
            </a:r>
            <a:endParaRPr lang="fa-IR" sz="1200" dirty="0">
              <a:cs typeface="B Koodak" panose="00000700000000000000" pitchFamily="2" charset="-78"/>
            </a:endParaRPr>
          </a:p>
          <a:p>
            <a:pPr marL="171450" indent="-1714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200" dirty="0">
                <a:cs typeface="B Koodak" panose="00000700000000000000" pitchFamily="2" charset="-78"/>
              </a:rPr>
              <a:t>محدود کردن زمانی که صرف کارهای بدون فعالیت فیزیکی می شود</a:t>
            </a:r>
            <a:endParaRPr lang="fa-IR" sz="1200" dirty="0">
              <a:cs typeface="B Koodak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660" y="5147170"/>
            <a:ext cx="251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>
                <a:cs typeface="B Morvarid" panose="00000400000000000000" pitchFamily="2" charset="-78"/>
              </a:rPr>
              <a:t>حال خوب با وزن مناسب</a:t>
            </a:r>
            <a:endParaRPr lang="en-US" dirty="0">
              <a:cs typeface="B Morvarid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" t="4436" r="8673" b="2489"/>
          <a:stretch/>
        </p:blipFill>
        <p:spPr>
          <a:xfrm>
            <a:off x="57253" y="117382"/>
            <a:ext cx="3352800" cy="38531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6004" y="3903749"/>
            <a:ext cx="2318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dirty="0">
                <a:cs typeface="B Koodak" panose="00000700000000000000" pitchFamily="2" charset="-78"/>
              </a:rPr>
              <a:t>کنترل چاقی و</a:t>
            </a:r>
          </a:p>
          <a:p>
            <a:pPr algn="ctr" rtl="1"/>
            <a:r>
              <a:rPr lang="fa-IR" sz="2800" dirty="0">
                <a:cs typeface="B Koodak" panose="00000700000000000000" pitchFamily="2" charset="-78"/>
              </a:rPr>
              <a:t> اضافه وزن</a:t>
            </a:r>
            <a:endParaRPr lang="en-US" sz="2800" dirty="0">
              <a:cs typeface="B Koodak" panose="000007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80543" y="662685"/>
            <a:ext cx="29026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1200" dirty="0">
                <a:cs typeface="B Koodak" panose="00000700000000000000" pitchFamily="2" charset="-78"/>
              </a:rPr>
              <a:t>افزایش</a:t>
            </a:r>
            <a:r>
              <a:rPr lang="en-US" sz="1200" dirty="0">
                <a:cs typeface="B Koodak" panose="00000700000000000000" pitchFamily="2" charset="-78"/>
              </a:rPr>
              <a:t> BMI </a:t>
            </a:r>
            <a:r>
              <a:rPr lang="ar-SA" sz="1200" dirty="0">
                <a:cs typeface="B Koodak" panose="00000700000000000000" pitchFamily="2" charset="-78"/>
              </a:rPr>
              <a:t>یک عامل خطر اصلی برای بیماری های غیرواگیر است مانند</a:t>
            </a:r>
            <a:r>
              <a:rPr lang="en-US" sz="1200" dirty="0">
                <a:cs typeface="B Koodak" panose="00000700000000000000" pitchFamily="2" charset="-78"/>
              </a:rPr>
              <a:t>:</a:t>
            </a:r>
          </a:p>
          <a:p>
            <a:pPr lvl="0" algn="r" rtl="1"/>
            <a:r>
              <a:rPr lang="fa-IR" sz="1200" dirty="0">
                <a:cs typeface="B Koodak" panose="00000700000000000000" pitchFamily="2" charset="-78"/>
              </a:rPr>
              <a:t>1</a:t>
            </a:r>
            <a:r>
              <a:rPr lang="fa-IR" sz="1200" dirty="0">
                <a:solidFill>
                  <a:srgbClr val="FF9E82"/>
                </a:solidFill>
                <a:cs typeface="B Koodak" panose="00000700000000000000" pitchFamily="2" charset="-78"/>
              </a:rPr>
              <a:t>- </a:t>
            </a:r>
            <a:r>
              <a:rPr lang="ar-SA" sz="1200" dirty="0">
                <a:solidFill>
                  <a:srgbClr val="FF9E82"/>
                </a:solidFill>
                <a:cs typeface="B Koodak" panose="00000700000000000000" pitchFamily="2" charset="-78"/>
              </a:rPr>
              <a:t>بیماری های قلبی عروقی</a:t>
            </a:r>
            <a:r>
              <a:rPr lang="fa-IR" sz="1200" dirty="0">
                <a:solidFill>
                  <a:srgbClr val="FF9E82"/>
                </a:solidFill>
                <a:cs typeface="B Koodak" panose="00000700000000000000" pitchFamily="2" charset="-78"/>
              </a:rPr>
              <a:t>:</a:t>
            </a:r>
            <a:r>
              <a:rPr lang="ar-SA" sz="1200" dirty="0">
                <a:solidFill>
                  <a:srgbClr val="FF9E82"/>
                </a:solidFill>
                <a:cs typeface="B Koodak" panose="00000700000000000000" pitchFamily="2" charset="-78"/>
              </a:rPr>
              <a:t> </a:t>
            </a:r>
            <a:r>
              <a:rPr lang="ar-SA" sz="1200" dirty="0">
                <a:cs typeface="B Koodak" panose="00000700000000000000" pitchFamily="2" charset="-78"/>
              </a:rPr>
              <a:t>(عمدتاً بیماری قلبی و سکته مغزی) که علت اصلی مرگ و میر در سال </a:t>
            </a:r>
            <a:r>
              <a:rPr lang="fa-IR" sz="1200" dirty="0">
                <a:cs typeface="B Koodak" panose="00000700000000000000" pitchFamily="2" charset="-78"/>
              </a:rPr>
              <a:t>1400 در استان هرمزگان بود</a:t>
            </a:r>
          </a:p>
          <a:p>
            <a:pPr lvl="0" algn="r" rtl="1"/>
            <a:endParaRPr lang="en-US" sz="1200" dirty="0">
              <a:cs typeface="B Koodak" panose="00000700000000000000" pitchFamily="2" charset="-78"/>
            </a:endParaRPr>
          </a:p>
          <a:p>
            <a:pPr lvl="0" algn="r" rtl="1"/>
            <a:r>
              <a:rPr lang="fa-IR" sz="1200" dirty="0">
                <a:solidFill>
                  <a:srgbClr val="FF9E82"/>
                </a:solidFill>
                <a:cs typeface="B Koodak" panose="00000700000000000000" pitchFamily="2" charset="-78"/>
              </a:rPr>
              <a:t>2-</a:t>
            </a:r>
            <a:r>
              <a:rPr lang="ar-SA" sz="1200" dirty="0">
                <a:solidFill>
                  <a:srgbClr val="FF9E82"/>
                </a:solidFill>
                <a:cs typeface="B Koodak" panose="00000700000000000000" pitchFamily="2" charset="-78"/>
              </a:rPr>
              <a:t>دیابت</a:t>
            </a:r>
            <a:r>
              <a:rPr lang="fa-IR" sz="1200" dirty="0">
                <a:cs typeface="B Koodak" panose="00000700000000000000" pitchFamily="2" charset="-78"/>
              </a:rPr>
              <a:t>: چاقی با کاهش حساسیت به انسولین همراه است</a:t>
            </a:r>
          </a:p>
          <a:p>
            <a:pPr lvl="0" algn="r" rtl="1"/>
            <a:endParaRPr lang="en-US" sz="1200" dirty="0">
              <a:cs typeface="B Koodak" panose="00000700000000000000" pitchFamily="2" charset="-78"/>
            </a:endParaRPr>
          </a:p>
          <a:p>
            <a:pPr lvl="0" algn="r" rtl="1"/>
            <a:r>
              <a:rPr lang="fa-IR" sz="1200" dirty="0">
                <a:cs typeface="B Koodak" panose="00000700000000000000" pitchFamily="2" charset="-78"/>
              </a:rPr>
              <a:t>3</a:t>
            </a:r>
            <a:r>
              <a:rPr lang="fa-IR" sz="1200" dirty="0">
                <a:solidFill>
                  <a:srgbClr val="FF9E82"/>
                </a:solidFill>
                <a:cs typeface="B Koodak" panose="00000700000000000000" pitchFamily="2" charset="-78"/>
              </a:rPr>
              <a:t> -</a:t>
            </a:r>
            <a:r>
              <a:rPr lang="ar-SA" sz="1200" dirty="0">
                <a:solidFill>
                  <a:srgbClr val="FF9E82"/>
                </a:solidFill>
                <a:cs typeface="B Koodak" panose="00000700000000000000" pitchFamily="2" charset="-78"/>
              </a:rPr>
              <a:t>اختلالات اسکلتی عضلانی</a:t>
            </a:r>
            <a:r>
              <a:rPr lang="fa-IR" sz="1200" dirty="0">
                <a:solidFill>
                  <a:srgbClr val="FF9E82"/>
                </a:solidFill>
                <a:cs typeface="B Koodak" panose="00000700000000000000" pitchFamily="2" charset="-78"/>
              </a:rPr>
              <a:t>:</a:t>
            </a:r>
            <a:r>
              <a:rPr lang="ar-SA" sz="1200" dirty="0">
                <a:solidFill>
                  <a:srgbClr val="FF9E82"/>
                </a:solidFill>
                <a:cs typeface="B Koodak" panose="00000700000000000000" pitchFamily="2" charset="-78"/>
              </a:rPr>
              <a:t> </a:t>
            </a:r>
            <a:r>
              <a:rPr lang="ar-SA" sz="1200" dirty="0">
                <a:cs typeface="B Koodak" panose="00000700000000000000" pitchFamily="2" charset="-78"/>
              </a:rPr>
              <a:t>به ویژه آرتروز </a:t>
            </a:r>
            <a:r>
              <a:rPr lang="fa-IR" sz="1200" dirty="0">
                <a:cs typeface="B Koodak" panose="00000700000000000000" pitchFamily="2" charset="-78"/>
              </a:rPr>
              <a:t>که</a:t>
            </a:r>
            <a:r>
              <a:rPr lang="ar-SA" sz="1200" dirty="0">
                <a:cs typeface="B Koodak" panose="00000700000000000000" pitchFamily="2" charset="-78"/>
              </a:rPr>
              <a:t> یک بیماری دژنراتیو بسیار ناتوان کننده مفاصل</a:t>
            </a:r>
            <a:r>
              <a:rPr lang="fa-IR" sz="1200" dirty="0">
                <a:cs typeface="B Koodak" panose="00000700000000000000" pitchFamily="2" charset="-78"/>
              </a:rPr>
              <a:t> می باشد</a:t>
            </a:r>
          </a:p>
          <a:p>
            <a:pPr lvl="0" algn="r" rtl="1"/>
            <a:endParaRPr lang="fa-IR" sz="1200" dirty="0">
              <a:cs typeface="B Koodak" panose="00000700000000000000" pitchFamily="2" charset="-78"/>
            </a:endParaRPr>
          </a:p>
          <a:p>
            <a:pPr lvl="0" algn="r" rtl="1"/>
            <a:r>
              <a:rPr lang="fa-IR" sz="1200" dirty="0">
                <a:solidFill>
                  <a:srgbClr val="FF9E82"/>
                </a:solidFill>
                <a:cs typeface="B Koodak" panose="00000700000000000000" pitchFamily="2" charset="-78"/>
              </a:rPr>
              <a:t>4-</a:t>
            </a:r>
            <a:r>
              <a:rPr lang="ar-SA" sz="1200" dirty="0">
                <a:solidFill>
                  <a:srgbClr val="FF9E82"/>
                </a:solidFill>
                <a:cs typeface="B Koodak" panose="00000700000000000000" pitchFamily="2" charset="-78"/>
              </a:rPr>
              <a:t>برخی از سرطان ها </a:t>
            </a:r>
            <a:r>
              <a:rPr lang="fa-IR" sz="1200" dirty="0">
                <a:solidFill>
                  <a:srgbClr val="FF9E82"/>
                </a:solidFill>
                <a:cs typeface="B Koodak" panose="00000700000000000000" pitchFamily="2" charset="-78"/>
              </a:rPr>
              <a:t>: </a:t>
            </a:r>
            <a:r>
              <a:rPr lang="ar-SA" sz="1200" dirty="0">
                <a:cs typeface="B Koodak" panose="00000700000000000000" pitchFamily="2" charset="-78"/>
              </a:rPr>
              <a:t>از جمله آندومتر، سینه، تخمدان، پروستات، کبد، کیسه صفرا، کلیه و روده بزرگ</a:t>
            </a:r>
            <a:endParaRPr lang="fa-IR" sz="1200" dirty="0">
              <a:cs typeface="B Koodak" panose="00000700000000000000" pitchFamily="2" charset="-78"/>
            </a:endParaRPr>
          </a:p>
          <a:p>
            <a:pPr lvl="0" algn="r" rtl="1"/>
            <a:endParaRPr lang="en-US" sz="1200" dirty="0">
              <a:cs typeface="B Koodak" panose="00000700000000000000" pitchFamily="2" charset="-78"/>
            </a:endParaRPr>
          </a:p>
          <a:p>
            <a:pPr lvl="0" algn="r" rtl="1"/>
            <a:r>
              <a:rPr lang="fa-IR" sz="1200" dirty="0">
                <a:solidFill>
                  <a:srgbClr val="FF9E82"/>
                </a:solidFill>
                <a:cs typeface="B Koodak" panose="00000700000000000000" pitchFamily="2" charset="-78"/>
              </a:rPr>
              <a:t>هشدار!</a:t>
            </a:r>
            <a:r>
              <a:rPr lang="fa-IR" sz="1200" dirty="0">
                <a:cs typeface="B Koodak" panose="00000700000000000000" pitchFamily="2" charset="-78"/>
              </a:rPr>
              <a:t> </a:t>
            </a:r>
            <a:r>
              <a:rPr lang="ar-SA" sz="1200" dirty="0">
                <a:cs typeface="B Koodak" panose="00000700000000000000" pitchFamily="2" charset="-78"/>
              </a:rPr>
              <a:t>چاقی دوران کودکی با شانس بیشتری برای چاقی، مرگ زودرس و ناتوانی در بزرگسالی همراه است. اما علاوه بر افزایش خطرات آینده، کودکان چاق مشکلات تنفسی، افزایش خطر شکستگی، فشار خون بالا، نشانگرهای اولیه بیماری های قلبی عروقی، مقاومت به انسولین و اثرات روانی را تجربه می کنند.</a:t>
            </a:r>
            <a:endParaRPr lang="en-US" sz="1200" dirty="0">
              <a:cs typeface="B Koodak" panose="00000700000000000000" pitchFamily="2" charset="-78"/>
            </a:endParaRPr>
          </a:p>
          <a:p>
            <a:pPr algn="r"/>
            <a:endParaRPr lang="en-US" sz="1200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7431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950845" y="118821"/>
            <a:ext cx="2487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b="1" u="sng" dirty="0">
                <a:solidFill>
                  <a:srgbClr val="FF0000"/>
                </a:solidFill>
                <a:cs typeface="B Koodak" panose="00000700000000000000" pitchFamily="2" charset="-78"/>
              </a:rPr>
              <a:t>مقدمه</a:t>
            </a:r>
            <a:endParaRPr lang="en-US" sz="1600" b="1" u="sng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92192" y="570002"/>
            <a:ext cx="279251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1200" dirty="0">
                <a:cs typeface="B Koodak" panose="00000700000000000000" pitchFamily="2" charset="-78"/>
              </a:rPr>
              <a:t>اضافه وزن و چاقی یکی از مشکلات بهداشتی-تغذیه ای در جهان و ایران می باشد. تعداد افراد مبتلا به اضافه وزن و چاقی در کشورهای توسعه یافته و درحال توسعه من جمله کشور ما در حال افزایش است.</a:t>
            </a:r>
          </a:p>
          <a:p>
            <a:pPr algn="just" rtl="1">
              <a:lnSpc>
                <a:spcPct val="150000"/>
              </a:lnSpc>
            </a:pPr>
            <a:r>
              <a:rPr lang="fa-IR" sz="1200" dirty="0">
                <a:cs typeface="B Koodak" panose="00000700000000000000" pitchFamily="2" charset="-78"/>
              </a:rPr>
              <a:t>تغییر شیوه زندگی از یک سو و تغییر عادات غذایی و تمایل به مصرف غذاهای آماده و پرکالری  از سوی دیگرروند اضافه وزن و چاقی و به موازات آن بیماری های ناشی از چاقی مانند:دیابت،فشار خون، بیماریهای قلبی-عروقی و... را درکشور افزایش داده است.</a:t>
            </a:r>
            <a:br>
              <a:rPr lang="en-US" sz="1600" dirty="0">
                <a:cs typeface="B Koodak" panose="00000700000000000000" pitchFamily="2" charset="-78"/>
              </a:rPr>
            </a:br>
            <a:endParaRPr lang="en-US" sz="1600" dirty="0">
              <a:cs typeface="B Koodak" panose="000007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50845" y="3379071"/>
            <a:ext cx="2822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u="sng" dirty="0">
                <a:solidFill>
                  <a:srgbClr val="FF0000"/>
                </a:solidFill>
                <a:cs typeface="B Koodak" panose="00000700000000000000" pitchFamily="2" charset="-78"/>
              </a:rPr>
              <a:t>چاقی چیست؟</a:t>
            </a:r>
            <a:endParaRPr lang="en-US" sz="1600" b="1" u="sng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80361" y="3787535"/>
            <a:ext cx="2792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1200" dirty="0">
                <a:cs typeface="B Koodak" panose="00000700000000000000" pitchFamily="2" charset="-78"/>
              </a:rPr>
              <a:t>به انباشته شدن غیر طبیعی چربی در بدن چاقی </a:t>
            </a:r>
          </a:p>
          <a:p>
            <a:pPr algn="just" rtl="1">
              <a:lnSpc>
                <a:spcPct val="150000"/>
              </a:lnSpc>
            </a:pPr>
            <a:r>
              <a:rPr lang="fa-IR" sz="1200" dirty="0">
                <a:cs typeface="B Koodak" panose="00000700000000000000" pitchFamily="2" charset="-78"/>
              </a:rPr>
              <a:t>می گویند. هنگامی که دریافت کالری بیش از نیاز فرد باشد یا به عبارتی بیش از مصرف کالری در بدن باشد چاقی رخ می دهد.</a:t>
            </a:r>
            <a:endParaRPr lang="en-US" sz="1600" dirty="0">
              <a:cs typeface="B Koodak" panose="000007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0165" y="149599"/>
            <a:ext cx="2822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u="sng" dirty="0">
                <a:solidFill>
                  <a:srgbClr val="FF0000"/>
                </a:solidFill>
                <a:cs typeface="B Koodak" panose="00000700000000000000" pitchFamily="2" charset="-78"/>
              </a:rPr>
              <a:t>عوامل خطرساز ابتلا به چاقی</a:t>
            </a:r>
            <a:endParaRPr lang="en-US" sz="1600" b="1" u="sng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8395" y="2355210"/>
            <a:ext cx="27925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1200" dirty="0">
                <a:cs typeface="B Koodak" panose="00000700000000000000" pitchFamily="2" charset="-78"/>
              </a:rPr>
              <a:t>در بالغین با استفاده از فرمول محاسبه نمایه توده بدنی می توان وضعیت وزنی خود را  محاسبه نمود:</a:t>
            </a:r>
          </a:p>
          <a:p>
            <a:pPr algn="just" rtl="1">
              <a:lnSpc>
                <a:spcPct val="150000"/>
              </a:lnSpc>
            </a:pPr>
            <a:r>
              <a:rPr lang="fa-IR" sz="1200" dirty="0">
                <a:cs typeface="B Koodak" panose="00000700000000000000" pitchFamily="2" charset="-78"/>
              </a:rPr>
              <a:t>وزن به کیلوگرم تقسیم بر مجذور قد به متر،عدد حاصله  در یکی  از طبقه بندی های زیر قرار می گیرد.</a:t>
            </a:r>
          </a:p>
          <a:p>
            <a:pPr rtl="1">
              <a:lnSpc>
                <a:spcPct val="150000"/>
              </a:lnSpc>
            </a:pPr>
            <a:r>
              <a:rPr lang="fa-IR" sz="1200" dirty="0">
                <a:cs typeface="B Koodak" panose="00000700000000000000" pitchFamily="2" charset="-78"/>
              </a:rPr>
              <a:t>= نمایه توده بدنی</a:t>
            </a:r>
            <a:endParaRPr lang="en-US" sz="1200" dirty="0">
              <a:cs typeface="B Koodak" panose="00000700000000000000" pitchFamily="2" charset="-78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440277"/>
              </p:ext>
            </p:extLst>
          </p:nvPr>
        </p:nvGraphicFramePr>
        <p:xfrm>
          <a:off x="408594" y="4387699"/>
          <a:ext cx="2713182" cy="19507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356591">
                  <a:extLst>
                    <a:ext uri="{9D8B030D-6E8A-4147-A177-3AD203B41FA5}">
                      <a16:colId xmlns:a16="http://schemas.microsoft.com/office/drawing/2014/main" val="1443186194"/>
                    </a:ext>
                  </a:extLst>
                </a:gridCol>
                <a:gridCol w="1356591">
                  <a:extLst>
                    <a:ext uri="{9D8B030D-6E8A-4147-A177-3AD203B41FA5}">
                      <a16:colId xmlns:a16="http://schemas.microsoft.com/office/drawing/2014/main" val="1879222911"/>
                    </a:ext>
                  </a:extLst>
                </a:gridCol>
              </a:tblGrid>
              <a:tr h="258926">
                <a:tc gridSpan="2"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solidFill>
                            <a:schemeClr val="tx1"/>
                          </a:solidFill>
                          <a:cs typeface="B Koodak" panose="00000700000000000000" pitchFamily="2" charset="-78"/>
                        </a:rPr>
                        <a:t>نمایه توده بدنی</a:t>
                      </a:r>
                      <a:endParaRPr lang="en-US" sz="1400" b="1" dirty="0">
                        <a:solidFill>
                          <a:schemeClr val="tx1"/>
                        </a:solidFill>
                        <a:cs typeface="B Koodak" panose="000007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521942"/>
                  </a:ext>
                </a:extLst>
              </a:tr>
              <a:tr h="258926">
                <a:tc>
                  <a:txBody>
                    <a:bodyPr/>
                    <a:lstStyle/>
                    <a:p>
                      <a:pPr algn="ctr"/>
                      <a:r>
                        <a:rPr lang="fa-IR" sz="1200" dirty="0">
                          <a:cs typeface="B Koodak" panose="00000700000000000000" pitchFamily="2" charset="-78"/>
                        </a:rPr>
                        <a:t>کمتر از 18.5</a:t>
                      </a:r>
                      <a:endParaRPr lang="en-US" sz="1200" b="1" dirty="0">
                        <a:solidFill>
                          <a:schemeClr val="tx1"/>
                        </a:solidFill>
                        <a:cs typeface="B Koodak" panose="000007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D1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>
                          <a:cs typeface="B Koodak" panose="00000700000000000000" pitchFamily="2" charset="-78"/>
                        </a:rPr>
                        <a:t>کم وزن</a:t>
                      </a:r>
                      <a:endParaRPr lang="en-US" sz="1200" b="1" dirty="0">
                        <a:solidFill>
                          <a:schemeClr val="tx1"/>
                        </a:solidFill>
                        <a:cs typeface="B Koodak" panose="00000700000000000000" pitchFamily="2" charset="-78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D1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189484"/>
                  </a:ext>
                </a:extLst>
              </a:tr>
              <a:tr h="258926">
                <a:tc>
                  <a:txBody>
                    <a:bodyPr/>
                    <a:lstStyle/>
                    <a:p>
                      <a:pPr algn="ctr"/>
                      <a:r>
                        <a:rPr lang="fa-IR" sz="1200" dirty="0">
                          <a:cs typeface="B Koodak" panose="00000700000000000000" pitchFamily="2" charset="-78"/>
                        </a:rPr>
                        <a:t>24.9-18.5</a:t>
                      </a:r>
                      <a:endParaRPr lang="en-US" sz="1200" b="1" dirty="0">
                        <a:solidFill>
                          <a:schemeClr val="tx1"/>
                        </a:solidFill>
                        <a:cs typeface="B Koodak" panose="000007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91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>
                          <a:cs typeface="B Koodak" panose="00000700000000000000" pitchFamily="2" charset="-78"/>
                        </a:rPr>
                        <a:t>وزن طبیعی</a:t>
                      </a:r>
                      <a:endParaRPr lang="en-US" sz="1200" b="1" dirty="0">
                        <a:solidFill>
                          <a:schemeClr val="tx1"/>
                        </a:solidFill>
                        <a:cs typeface="B Koodak" panose="00000700000000000000" pitchFamily="2" charset="-78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91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152100"/>
                  </a:ext>
                </a:extLst>
              </a:tr>
              <a:tr h="258926">
                <a:tc>
                  <a:txBody>
                    <a:bodyPr/>
                    <a:lstStyle/>
                    <a:p>
                      <a:pPr algn="ctr"/>
                      <a:r>
                        <a:rPr lang="fa-IR" sz="1200" dirty="0">
                          <a:cs typeface="B Koodak" panose="00000700000000000000" pitchFamily="2" charset="-78"/>
                        </a:rPr>
                        <a:t>29.9-25</a:t>
                      </a:r>
                      <a:endParaRPr lang="en-US" sz="1200" b="1" dirty="0">
                        <a:solidFill>
                          <a:schemeClr val="tx1"/>
                        </a:solidFill>
                        <a:cs typeface="B Koodak" panose="000007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E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>
                          <a:cs typeface="B Koodak" panose="00000700000000000000" pitchFamily="2" charset="-78"/>
                        </a:rPr>
                        <a:t>اضافه وزن</a:t>
                      </a:r>
                      <a:endParaRPr lang="en-US" sz="1200" b="1" dirty="0">
                        <a:solidFill>
                          <a:schemeClr val="tx1"/>
                        </a:solidFill>
                        <a:cs typeface="B Koodak" panose="00000700000000000000" pitchFamily="2" charset="-78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E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943839"/>
                  </a:ext>
                </a:extLst>
              </a:tr>
              <a:tr h="258926">
                <a:tc>
                  <a:txBody>
                    <a:bodyPr/>
                    <a:lstStyle/>
                    <a:p>
                      <a:pPr algn="ctr"/>
                      <a:r>
                        <a:rPr lang="fa-IR" sz="1200" dirty="0">
                          <a:cs typeface="B Koodak" panose="00000700000000000000" pitchFamily="2" charset="-78"/>
                        </a:rPr>
                        <a:t>34.9-30</a:t>
                      </a:r>
                      <a:endParaRPr lang="en-US" sz="1200" b="1" dirty="0">
                        <a:solidFill>
                          <a:schemeClr val="tx1"/>
                        </a:solidFill>
                        <a:cs typeface="B Koodak" panose="000007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6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>
                          <a:cs typeface="B Koodak" panose="00000700000000000000" pitchFamily="2" charset="-78"/>
                        </a:rPr>
                        <a:t>چاقی خفیف</a:t>
                      </a:r>
                      <a:endParaRPr lang="en-US" sz="1200" b="1" dirty="0">
                        <a:solidFill>
                          <a:schemeClr val="tx1"/>
                        </a:solidFill>
                        <a:cs typeface="B Koodak" panose="00000700000000000000" pitchFamily="2" charset="-78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6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996279"/>
                  </a:ext>
                </a:extLst>
              </a:tr>
              <a:tr h="258926">
                <a:tc>
                  <a:txBody>
                    <a:bodyPr/>
                    <a:lstStyle/>
                    <a:p>
                      <a:pPr algn="ctr"/>
                      <a:r>
                        <a:rPr lang="fa-IR" sz="1200" dirty="0">
                          <a:cs typeface="B Koodak" panose="00000700000000000000" pitchFamily="2" charset="-78"/>
                        </a:rPr>
                        <a:t>39.9-35</a:t>
                      </a:r>
                      <a:endParaRPr lang="en-US" sz="1200" b="1" dirty="0">
                        <a:solidFill>
                          <a:schemeClr val="tx1"/>
                        </a:solidFill>
                        <a:cs typeface="B Koodak" panose="000007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4E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>
                          <a:cs typeface="B Koodak" panose="00000700000000000000" pitchFamily="2" charset="-78"/>
                        </a:rPr>
                        <a:t>چاقی متوسط</a:t>
                      </a:r>
                      <a:endParaRPr lang="en-US" sz="1200" b="1" dirty="0">
                        <a:solidFill>
                          <a:schemeClr val="tx1"/>
                        </a:solidFill>
                        <a:cs typeface="B Koodak" panose="00000700000000000000" pitchFamily="2" charset="-78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4E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643258"/>
                  </a:ext>
                </a:extLst>
              </a:tr>
              <a:tr h="258926">
                <a:tc>
                  <a:txBody>
                    <a:bodyPr/>
                    <a:lstStyle/>
                    <a:p>
                      <a:pPr algn="ctr"/>
                      <a:r>
                        <a:rPr lang="fa-IR" sz="1200" dirty="0">
                          <a:cs typeface="B Koodak" panose="00000700000000000000" pitchFamily="2" charset="-78"/>
                        </a:rPr>
                        <a:t>40 و بالاتر</a:t>
                      </a:r>
                      <a:endParaRPr lang="en-US" sz="1200" b="1" dirty="0">
                        <a:solidFill>
                          <a:schemeClr val="tx1"/>
                        </a:solidFill>
                        <a:cs typeface="B Koodak" panose="000007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>
                          <a:cs typeface="B Koodak" panose="00000700000000000000" pitchFamily="2" charset="-78"/>
                        </a:rPr>
                        <a:t>چاقی شدید</a:t>
                      </a:r>
                      <a:endParaRPr lang="en-US" sz="1200" b="1" dirty="0">
                        <a:solidFill>
                          <a:schemeClr val="tx1"/>
                        </a:solidFill>
                        <a:cs typeface="B Koodak" panose="00000700000000000000" pitchFamily="2" charset="-78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383999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1565564" y="3948927"/>
            <a:ext cx="1361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74917" y="3663156"/>
            <a:ext cx="1787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200" dirty="0">
                <a:cs typeface="B Koodak" panose="00000700000000000000" pitchFamily="2" charset="-78"/>
              </a:rPr>
              <a:t>وزن بر حسب کیلوگرم</a:t>
            </a:r>
            <a:endParaRPr lang="en-US" sz="1200" dirty="0">
              <a:cs typeface="B Koodak" panose="00000700000000000000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55400" y="3971037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200" dirty="0">
                <a:cs typeface="B Koodak" panose="00000700000000000000" pitchFamily="2" charset="-78"/>
              </a:rPr>
              <a:t>مجذور قد بر حسب متر</a:t>
            </a:r>
            <a:endParaRPr lang="en-US" sz="1200" dirty="0">
              <a:cs typeface="B Koodak" panose="00000700000000000000" pitchFamily="2" charset="-78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197711"/>
              </p:ext>
            </p:extLst>
          </p:nvPr>
        </p:nvGraphicFramePr>
        <p:xfrm>
          <a:off x="232220" y="0"/>
          <a:ext cx="3259607" cy="205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962680" imgH="3971880" progId="Paint.Picture">
                  <p:embed/>
                </p:oleObj>
              </mc:Choice>
              <mc:Fallback>
                <p:oleObj name="Bitmap Image" r:id="rId2" imgW="5962680" imgH="3971880" progId="Paint.Picture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2220" y="0"/>
                        <a:ext cx="3259607" cy="205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480828"/>
              </p:ext>
            </p:extLst>
          </p:nvPr>
        </p:nvGraphicFramePr>
        <p:xfrm>
          <a:off x="7345936" y="4987864"/>
          <a:ext cx="2242895" cy="1722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7048440" imgH="7048440" progId="Paint.Picture">
                  <p:embed/>
                </p:oleObj>
              </mc:Choice>
              <mc:Fallback>
                <p:oleObj name="Bitmap Image" r:id="rId4" imgW="7048440" imgH="70484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45936" y="4987864"/>
                        <a:ext cx="2242895" cy="1722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869259"/>
              </p:ext>
            </p:extLst>
          </p:nvPr>
        </p:nvGraphicFramePr>
        <p:xfrm>
          <a:off x="3514697" y="4544087"/>
          <a:ext cx="2938527" cy="219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19050120" imgH="14230440" progId="Paint.Picture">
                  <p:embed/>
                </p:oleObj>
              </mc:Choice>
              <mc:Fallback>
                <p:oleObj name="Bitmap Image" r:id="rId6" imgW="19050120" imgH="142304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14697" y="4544087"/>
                        <a:ext cx="2938527" cy="21951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10441" y="1916698"/>
            <a:ext cx="2899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u="sng" dirty="0">
                <a:solidFill>
                  <a:srgbClr val="FF0000"/>
                </a:solidFill>
                <a:cs typeface="B Koodak" panose="00000700000000000000" pitchFamily="2" charset="-78"/>
              </a:rPr>
              <a:t>چگونه نمایه توده بدنی محاسبه می شود:</a:t>
            </a:r>
            <a:endParaRPr lang="en-US" sz="1600" b="1" u="sng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4813" y="432910"/>
            <a:ext cx="279251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200" dirty="0">
                <a:solidFill>
                  <a:srgbClr val="F67F54"/>
                </a:solidFill>
                <a:cs typeface="B Koodak" panose="00000700000000000000" pitchFamily="2" charset="-78"/>
              </a:rPr>
              <a:t>1- عوامل ژنتیکی و وراثت:</a:t>
            </a:r>
          </a:p>
          <a:p>
            <a:pPr algn="r" rtl="1">
              <a:lnSpc>
                <a:spcPct val="150000"/>
              </a:lnSpc>
            </a:pPr>
            <a:r>
              <a:rPr lang="fa-IR" sz="1200" dirty="0">
                <a:cs typeface="B Koodak" panose="00000700000000000000" pitchFamily="2" charset="-78"/>
              </a:rPr>
              <a:t>مواردی مانند والدین چاق و دیابت مادر </a:t>
            </a:r>
          </a:p>
          <a:p>
            <a:pPr algn="r" rtl="1">
              <a:lnSpc>
                <a:spcPct val="150000"/>
              </a:lnSpc>
            </a:pPr>
            <a:r>
              <a:rPr lang="fa-IR" sz="1200" dirty="0">
                <a:cs typeface="B Koodak" panose="00000700000000000000" pitchFamily="2" charset="-78"/>
              </a:rPr>
              <a:t>در بارداری</a:t>
            </a:r>
          </a:p>
          <a:p>
            <a:pPr algn="r" rtl="1">
              <a:lnSpc>
                <a:spcPct val="150000"/>
              </a:lnSpc>
            </a:pPr>
            <a:r>
              <a:rPr lang="fa-IR" sz="1200" dirty="0">
                <a:solidFill>
                  <a:srgbClr val="F67F54"/>
                </a:solidFill>
                <a:cs typeface="B Koodak" panose="00000700000000000000" pitchFamily="2" charset="-78"/>
              </a:rPr>
              <a:t>2-فعالیت بدنی:</a:t>
            </a:r>
          </a:p>
          <a:p>
            <a:pPr algn="r" rtl="1">
              <a:lnSpc>
                <a:spcPct val="150000"/>
              </a:lnSpc>
            </a:pPr>
            <a:r>
              <a:rPr lang="fa-IR" sz="1200" dirty="0">
                <a:cs typeface="B Koodak" panose="00000700000000000000" pitchFamily="2" charset="-78"/>
              </a:rPr>
              <a:t>کاهش فعالیت بدنی باعث تجمع بخشی از چربی دریافتی از مواد غذایی در بدن شده که سبب اضافه وزن و چاقی می گردد</a:t>
            </a:r>
          </a:p>
          <a:p>
            <a:pPr algn="r" rtl="1">
              <a:lnSpc>
                <a:spcPct val="150000"/>
              </a:lnSpc>
            </a:pPr>
            <a:r>
              <a:rPr lang="fa-IR" sz="1200" dirty="0">
                <a:solidFill>
                  <a:srgbClr val="F67F54"/>
                </a:solidFill>
                <a:cs typeface="B Koodak" panose="00000700000000000000" pitchFamily="2" charset="-78"/>
              </a:rPr>
              <a:t>3- عادات غذایی نامناسب:</a:t>
            </a:r>
          </a:p>
          <a:p>
            <a:pPr algn="r" rtl="1">
              <a:lnSpc>
                <a:spcPct val="150000"/>
              </a:lnSpc>
            </a:pPr>
            <a:r>
              <a:rPr lang="fa-IR" sz="1200" dirty="0">
                <a:cs typeface="B Koodak" panose="00000700000000000000" pitchFamily="2" charset="-78"/>
              </a:rPr>
              <a:t> مصرف غذاهای پرکالری ، غذاهای آماده،غذاهای چرب و سرخ کردنی و تنقلات کم ارزش و عدم استفاده از میوه و سبزی و مصرف لبنیات پرچرب زمینه ساز ابتلا به اضافه وزن و چاقی است</a:t>
            </a:r>
          </a:p>
          <a:p>
            <a:pPr algn="r" rtl="1">
              <a:lnSpc>
                <a:spcPct val="150000"/>
              </a:lnSpc>
            </a:pPr>
            <a:r>
              <a:rPr lang="fa-IR" sz="1200" dirty="0">
                <a:solidFill>
                  <a:srgbClr val="F67F54"/>
                </a:solidFill>
                <a:cs typeface="B Koodak" panose="00000700000000000000" pitchFamily="2" charset="-78"/>
              </a:rPr>
              <a:t>4-بیماری ها:</a:t>
            </a:r>
          </a:p>
          <a:p>
            <a:pPr algn="r" rtl="1">
              <a:lnSpc>
                <a:spcPct val="150000"/>
              </a:lnSpc>
            </a:pPr>
            <a:r>
              <a:rPr lang="fa-IR" sz="1200" dirty="0">
                <a:cs typeface="B Koodak" panose="00000700000000000000" pitchFamily="2" charset="-78"/>
              </a:rPr>
              <a:t>بیماری هایی که در ارتباط با هورمون ها و عملکرد آن ها هستند مانند هیپوتیروئید و... .</a:t>
            </a:r>
          </a:p>
          <a:p>
            <a:pPr algn="r" rtl="1">
              <a:lnSpc>
                <a:spcPct val="150000"/>
              </a:lnSpc>
            </a:pPr>
            <a:br>
              <a:rPr lang="en-US" sz="1400" dirty="0">
                <a:cs typeface="B Koodak" panose="00000700000000000000" pitchFamily="2" charset="-78"/>
              </a:rPr>
            </a:br>
            <a:endParaRPr lang="en-US" sz="1400" dirty="0">
              <a:cs typeface="B Koodak" panose="000007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64474" y="4499019"/>
            <a:ext cx="1011381" cy="2221698"/>
          </a:xfrm>
          <a:custGeom>
            <a:avLst/>
            <a:gdLst>
              <a:gd name="connsiteX0" fmla="*/ 0 w 1011381"/>
              <a:gd name="connsiteY0" fmla="*/ 0 h 2221698"/>
              <a:gd name="connsiteX1" fmla="*/ 1011381 w 1011381"/>
              <a:gd name="connsiteY1" fmla="*/ 0 h 2221698"/>
              <a:gd name="connsiteX2" fmla="*/ 1011381 w 1011381"/>
              <a:gd name="connsiteY2" fmla="*/ 2221698 h 2221698"/>
              <a:gd name="connsiteX3" fmla="*/ 0 w 1011381"/>
              <a:gd name="connsiteY3" fmla="*/ 2221698 h 2221698"/>
              <a:gd name="connsiteX4" fmla="*/ 0 w 1011381"/>
              <a:gd name="connsiteY4" fmla="*/ 0 h 2221698"/>
              <a:gd name="connsiteX0" fmla="*/ 0 w 1011386"/>
              <a:gd name="connsiteY0" fmla="*/ 0 h 2221698"/>
              <a:gd name="connsiteX1" fmla="*/ 1011381 w 1011386"/>
              <a:gd name="connsiteY1" fmla="*/ 0 h 2221698"/>
              <a:gd name="connsiteX2" fmla="*/ 903332 w 1011386"/>
              <a:gd name="connsiteY2" fmla="*/ 651339 h 2221698"/>
              <a:gd name="connsiteX3" fmla="*/ 1011381 w 1011386"/>
              <a:gd name="connsiteY3" fmla="*/ 2221698 h 2221698"/>
              <a:gd name="connsiteX4" fmla="*/ 0 w 1011386"/>
              <a:gd name="connsiteY4" fmla="*/ 2221698 h 2221698"/>
              <a:gd name="connsiteX5" fmla="*/ 0 w 1011386"/>
              <a:gd name="connsiteY5" fmla="*/ 0 h 2221698"/>
              <a:gd name="connsiteX0" fmla="*/ 0 w 1011383"/>
              <a:gd name="connsiteY0" fmla="*/ 0 h 2221698"/>
              <a:gd name="connsiteX1" fmla="*/ 1011381 w 1011383"/>
              <a:gd name="connsiteY1" fmla="*/ 0 h 2221698"/>
              <a:gd name="connsiteX2" fmla="*/ 903332 w 1011383"/>
              <a:gd name="connsiteY2" fmla="*/ 651339 h 2221698"/>
              <a:gd name="connsiteX3" fmla="*/ 1011381 w 1011383"/>
              <a:gd name="connsiteY3" fmla="*/ 2221698 h 2221698"/>
              <a:gd name="connsiteX4" fmla="*/ 0 w 1011383"/>
              <a:gd name="connsiteY4" fmla="*/ 2221698 h 2221698"/>
              <a:gd name="connsiteX5" fmla="*/ 0 w 1011383"/>
              <a:gd name="connsiteY5" fmla="*/ 0 h 2221698"/>
              <a:gd name="connsiteX0" fmla="*/ 0 w 1011381"/>
              <a:gd name="connsiteY0" fmla="*/ 0 h 2221698"/>
              <a:gd name="connsiteX1" fmla="*/ 928253 w 1011381"/>
              <a:gd name="connsiteY1" fmla="*/ 27709 h 2221698"/>
              <a:gd name="connsiteX2" fmla="*/ 903332 w 1011381"/>
              <a:gd name="connsiteY2" fmla="*/ 651339 h 2221698"/>
              <a:gd name="connsiteX3" fmla="*/ 1011381 w 1011381"/>
              <a:gd name="connsiteY3" fmla="*/ 2221698 h 2221698"/>
              <a:gd name="connsiteX4" fmla="*/ 0 w 1011381"/>
              <a:gd name="connsiteY4" fmla="*/ 2221698 h 2221698"/>
              <a:gd name="connsiteX5" fmla="*/ 0 w 1011381"/>
              <a:gd name="connsiteY5" fmla="*/ 0 h 2221698"/>
              <a:gd name="connsiteX0" fmla="*/ 0 w 1011381"/>
              <a:gd name="connsiteY0" fmla="*/ 0 h 2221698"/>
              <a:gd name="connsiteX1" fmla="*/ 928253 w 1011381"/>
              <a:gd name="connsiteY1" fmla="*/ 27709 h 2221698"/>
              <a:gd name="connsiteX2" fmla="*/ 903332 w 1011381"/>
              <a:gd name="connsiteY2" fmla="*/ 651339 h 2221698"/>
              <a:gd name="connsiteX3" fmla="*/ 1000314 w 1011381"/>
              <a:gd name="connsiteY3" fmla="*/ 1524175 h 2221698"/>
              <a:gd name="connsiteX4" fmla="*/ 1011381 w 1011381"/>
              <a:gd name="connsiteY4" fmla="*/ 2221698 h 2221698"/>
              <a:gd name="connsiteX5" fmla="*/ 0 w 1011381"/>
              <a:gd name="connsiteY5" fmla="*/ 2221698 h 2221698"/>
              <a:gd name="connsiteX6" fmla="*/ 0 w 1011381"/>
              <a:gd name="connsiteY6" fmla="*/ 0 h 2221698"/>
              <a:gd name="connsiteX0" fmla="*/ 0 w 1011381"/>
              <a:gd name="connsiteY0" fmla="*/ 0 h 2221698"/>
              <a:gd name="connsiteX1" fmla="*/ 928253 w 1011381"/>
              <a:gd name="connsiteY1" fmla="*/ 27709 h 2221698"/>
              <a:gd name="connsiteX2" fmla="*/ 903332 w 1011381"/>
              <a:gd name="connsiteY2" fmla="*/ 651339 h 2221698"/>
              <a:gd name="connsiteX3" fmla="*/ 1000314 w 1011381"/>
              <a:gd name="connsiteY3" fmla="*/ 1524175 h 2221698"/>
              <a:gd name="connsiteX4" fmla="*/ 918758 w 1011381"/>
              <a:gd name="connsiteY4" fmla="*/ 1925811 h 2221698"/>
              <a:gd name="connsiteX5" fmla="*/ 1011381 w 1011381"/>
              <a:gd name="connsiteY5" fmla="*/ 2221698 h 2221698"/>
              <a:gd name="connsiteX6" fmla="*/ 0 w 1011381"/>
              <a:gd name="connsiteY6" fmla="*/ 2221698 h 2221698"/>
              <a:gd name="connsiteX7" fmla="*/ 0 w 1011381"/>
              <a:gd name="connsiteY7" fmla="*/ 0 h 2221698"/>
              <a:gd name="connsiteX0" fmla="*/ 0 w 1011381"/>
              <a:gd name="connsiteY0" fmla="*/ 0 h 2221698"/>
              <a:gd name="connsiteX1" fmla="*/ 928253 w 1011381"/>
              <a:gd name="connsiteY1" fmla="*/ 27709 h 2221698"/>
              <a:gd name="connsiteX2" fmla="*/ 903332 w 1011381"/>
              <a:gd name="connsiteY2" fmla="*/ 651339 h 2221698"/>
              <a:gd name="connsiteX3" fmla="*/ 1000314 w 1011381"/>
              <a:gd name="connsiteY3" fmla="*/ 1524175 h 2221698"/>
              <a:gd name="connsiteX4" fmla="*/ 849485 w 1011381"/>
              <a:gd name="connsiteY4" fmla="*/ 1898102 h 2221698"/>
              <a:gd name="connsiteX5" fmla="*/ 1011381 w 1011381"/>
              <a:gd name="connsiteY5" fmla="*/ 2221698 h 2221698"/>
              <a:gd name="connsiteX6" fmla="*/ 0 w 1011381"/>
              <a:gd name="connsiteY6" fmla="*/ 2221698 h 2221698"/>
              <a:gd name="connsiteX7" fmla="*/ 0 w 1011381"/>
              <a:gd name="connsiteY7" fmla="*/ 0 h 222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1381" h="2221698">
                <a:moveTo>
                  <a:pt x="0" y="0"/>
                </a:moveTo>
                <a:lnTo>
                  <a:pt x="928253" y="27709"/>
                </a:lnTo>
                <a:cubicBezTo>
                  <a:pt x="929182" y="230967"/>
                  <a:pt x="750003" y="406518"/>
                  <a:pt x="903332" y="651339"/>
                </a:cubicBezTo>
                <a:cubicBezTo>
                  <a:pt x="931041" y="960757"/>
                  <a:pt x="972605" y="1214757"/>
                  <a:pt x="1000314" y="1524175"/>
                </a:cubicBezTo>
                <a:cubicBezTo>
                  <a:pt x="1005456" y="1676526"/>
                  <a:pt x="844343" y="1745751"/>
                  <a:pt x="849485" y="1898102"/>
                </a:cubicBezTo>
                <a:lnTo>
                  <a:pt x="1011381" y="2221698"/>
                </a:lnTo>
                <a:lnTo>
                  <a:pt x="0" y="222169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11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729</TotalTime>
  <Words>621</Words>
  <Application>Microsoft Office PowerPoint</Application>
  <PresentationFormat>A4 Paper (210x297 mm)</PresentationFormat>
  <Paragraphs>65</Paragraphs>
  <Slides>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Bitmap Image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HTHVNUTK2</dc:creator>
  <cp:lastModifiedBy>omana@setad.hums.ir</cp:lastModifiedBy>
  <cp:revision>57</cp:revision>
  <dcterms:created xsi:type="dcterms:W3CDTF">2022-06-21T08:05:34Z</dcterms:created>
  <dcterms:modified xsi:type="dcterms:W3CDTF">2023-08-01T06:04:45Z</dcterms:modified>
</cp:coreProperties>
</file>